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5"/>
  </p:notesMasterIdLst>
  <p:sldIdLst>
    <p:sldId id="258" r:id="rId2"/>
    <p:sldId id="259" r:id="rId3"/>
    <p:sldId id="277" r:id="rId4"/>
    <p:sldId id="278" r:id="rId5"/>
    <p:sldId id="261" r:id="rId6"/>
    <p:sldId id="260" r:id="rId7"/>
    <p:sldId id="263" r:id="rId8"/>
    <p:sldId id="264" r:id="rId9"/>
    <p:sldId id="279" r:id="rId10"/>
    <p:sldId id="280" r:id="rId11"/>
    <p:sldId id="281" r:id="rId12"/>
    <p:sldId id="285" r:id="rId13"/>
    <p:sldId id="286" r:id="rId14"/>
    <p:sldId id="282" r:id="rId15"/>
    <p:sldId id="287" r:id="rId16"/>
    <p:sldId id="283" r:id="rId17"/>
    <p:sldId id="284" r:id="rId18"/>
    <p:sldId id="288" r:id="rId19"/>
    <p:sldId id="289" r:id="rId20"/>
    <p:sldId id="291" r:id="rId21"/>
    <p:sldId id="292" r:id="rId22"/>
    <p:sldId id="293" r:id="rId23"/>
    <p:sldId id="269" r:id="rId24"/>
  </p:sldIdLst>
  <p:sldSz cx="9144000" cy="6858000" type="screen4x3"/>
  <p:notesSz cx="6888163" cy="10018713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5450E866-0233-42F0-B120-1097CD680BBF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5D16C8BF-C616-482F-89D7-518ADAF14BA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32818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0BEBB0-4FF4-4EBF-8435-C5231FF40169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72CE38-DB56-47D9-8C34-3BA98E741679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42113" y="2967335"/>
            <a:ext cx="52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implified Arabic" pitchFamily="18" charset="-78"/>
                <a:cs typeface="Simplified Arabic" pitchFamily="18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xmlns="" val="9614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620688"/>
            <a:ext cx="8539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اولاً: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الآصرة فلز – كاربون المفردة تحدث بصورة واسعة في كل مكان من الجدول الدوري. فهي ليست مقتصرة على عناصر المجموعة الرئيسية. بل معروفة ضمن العناصر الانتقالية ذات البلوك </a:t>
            </a:r>
            <a:r>
              <a:rPr lang="en-US" sz="2400" b="1" dirty="0" smtClean="0">
                <a:latin typeface="Simplified Arabic" pitchFamily="18" charset="-78"/>
                <a:cs typeface="Simplified Arabic" pitchFamily="18" charset="-78"/>
              </a:rPr>
              <a:t>d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.  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7544" y="1744360"/>
            <a:ext cx="8539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ثانياً: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ان طاقات الاصرة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للاواصر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2400" b="1" dirty="0" smtClean="0">
                <a:latin typeface="Simplified Arabic" pitchFamily="18" charset="-78"/>
                <a:cs typeface="Simplified Arabic" pitchFamily="18" charset="-78"/>
              </a:rPr>
              <a:t>M-C</a:t>
            </a:r>
            <a:r>
              <a:rPr lang="ar-IQ" sz="2400" b="1" smtClean="0">
                <a:latin typeface="Simplified Arabic" pitchFamily="18" charset="-78"/>
                <a:cs typeface="Simplified Arabic" pitchFamily="18" charset="-78"/>
              </a:rPr>
              <a:t> في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المشتقات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المثيلية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لبعض العناصر المجموعة الرئيسية قد رسمت بيانياً ضد العدد الذري كما في المخطط التالي: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540568" y="6396335"/>
            <a:ext cx="8539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نلاحظ أن طاقة الأصرة  فلز – كاربون تنخفض مع زيادة العدد الذري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079" y="2636912"/>
            <a:ext cx="4680520" cy="37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3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64032" y="692696"/>
            <a:ext cx="7487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المركبات العضوية الفلزية الأيونية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Ionic organometallic compounds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مستطيل 2"/>
              <p:cNvSpPr/>
              <p:nvPr/>
            </p:nvSpPr>
            <p:spPr>
              <a:xfrm>
                <a:off x="179512" y="1904076"/>
                <a:ext cx="8539590" cy="4402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1- تتكون المركبات العضوية الفلزية الحاوية على أيونات لفلز بواسطة عناصر ذات ايجابية كهربائية عالية.</a:t>
                </a:r>
              </a:p>
              <a:p>
                <a:pPr algn="just"/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2- تكوين المركبات الأيونية يعد مفضل عندما يكون </a:t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الأنيون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/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الهيدروكاربوني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مثبت (مستقر).</a:t>
                </a:r>
              </a:p>
              <a:p>
                <a:pPr algn="just"/>
                <a:endParaRPr lang="ar-IQ" sz="2800" b="1" dirty="0" smtClean="0">
                  <a:latin typeface="Simplified Arabic" pitchFamily="18" charset="-78"/>
                  <a:cs typeface="Simplified Arabic" pitchFamily="18" charset="-78"/>
                </a:endParaRPr>
              </a:p>
              <a:p>
                <a:pPr algn="just"/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مثال/ الشحنة السالبة قد تنتشر (غير متمركزة) حول عدة ذرات كاربون في نظام أروماتي غير مشبع.</a:t>
                </a:r>
              </a:p>
              <a:p>
                <a:pPr algn="just"/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وأن الجذر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en-US" sz="2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sub>
                      <m:sup>
                        <m:r>
                          <a:rPr lang="en-US" sz="2800" b="1" i="1">
                            <a:latin typeface="Cambria Math"/>
                          </a:rPr>
                          <m:t>∙</m:t>
                        </m:r>
                      </m:sup>
                    </m:sSubSup>
                  </m:oMath>
                </a14:m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يكتسب الكتروناً الأيون السالب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en-US" sz="2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sub>
                      <m:sup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, </a:t>
                </a:r>
              </a:p>
              <a:p>
                <a:pPr algn="just"/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بحيث ان الكترونات باي الستة تكون نظاماً </a:t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اروماتياً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غير متمركز كالذي هو موجود في البنزين.</a:t>
                </a:r>
              </a:p>
            </p:txBody>
          </p:sp>
        </mc:Choice>
        <mc:Fallback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04076"/>
                <a:ext cx="8539590" cy="4402295"/>
              </a:xfrm>
              <a:prstGeom prst="rect">
                <a:avLst/>
              </a:prstGeom>
              <a:blipFill rotWithShape="1">
                <a:blip r:embed="rId2"/>
                <a:stretch>
                  <a:fillRect l="-2784" t="-1383" r="-1570" b="-276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205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7235" y="692696"/>
            <a:ext cx="92704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المركبات ذات النقص – الالكتروني ( </a:t>
            </a:r>
            <a:r>
              <a:rPr lang="ar-IQ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متآصرة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المركز المتعدد)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Electron – deficient (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multicentre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bonded ) compounds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مستطيل 2"/>
              <p:cNvSpPr/>
              <p:nvPr/>
            </p:nvSpPr>
            <p:spPr>
              <a:xfrm>
                <a:off x="179512" y="2048649"/>
                <a:ext cx="8539590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فضلاً عن تكوين اواصر </a:t>
                </a:r>
                <a:r>
                  <a:rPr lang="en-US" sz="2800" b="1" dirty="0" smtClean="0">
                    <a:latin typeface="Simplified Arabic" pitchFamily="18" charset="-78"/>
                    <a:cs typeface="Simplified Arabic" pitchFamily="18" charset="-78"/>
                  </a:rPr>
                  <a:t>M-C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مفردة او مركبات ايونية شبيهة </a:t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بالاملاح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فان العناصر مثل </a:t>
                </a:r>
                <a:r>
                  <a:rPr lang="en-US" sz="2800" b="1" dirty="0" smtClean="0">
                    <a:latin typeface="Simplified Arabic" pitchFamily="18" charset="-78"/>
                    <a:cs typeface="Simplified Arabic" pitchFamily="18" charset="-78"/>
                  </a:rPr>
                  <a:t>(Al , Mg , Be , Li )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/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بامكانها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تكوين مركبات      لها </a:t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ليكاندات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/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جسرية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 من مجاميع المثيل </a:t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والاريل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.</a:t>
                </a:r>
              </a:p>
              <a:p>
                <a:pPr algn="just"/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وهذا صنف </a:t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مالوف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في </a:t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هيدريدات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البورون مثل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𝐋𝐢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𝐁𝐞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𝐀𝐥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.</a:t>
                </a:r>
              </a:p>
              <a:p>
                <a:pPr algn="just"/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حدوث هذه المركبات قد يكون مترافقاً مع فلزات لها اغلفة تكافؤ اقل من نصف ممتلئة والتي ستكون </a:t>
                </a:r>
                <a:r>
                  <a:rPr lang="ar-IQ" sz="2800" b="1" dirty="0" err="1" smtClean="0">
                    <a:latin typeface="Simplified Arabic" pitchFamily="18" charset="-78"/>
                    <a:cs typeface="Simplified Arabic" pitchFamily="18" charset="-78"/>
                  </a:rPr>
                  <a:t>كاتيونات</a:t>
                </a:r>
                <a:r>
                  <a:rPr lang="ar-IQ" sz="2800" b="1" dirty="0" smtClean="0">
                    <a:latin typeface="Simplified Arabic" pitchFamily="18" charset="-78"/>
                    <a:cs typeface="Simplified Arabic" pitchFamily="18" charset="-78"/>
                  </a:rPr>
                  <a:t> مستقطبة قوية.</a:t>
                </a:r>
              </a:p>
            </p:txBody>
          </p:sp>
        </mc:Choice>
        <mc:Fallback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48649"/>
                <a:ext cx="853959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9422" t="-1961" r="-1499" b="-451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03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1308" y="692696"/>
            <a:ext cx="86934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حدوث نوع من </a:t>
            </a:r>
            <a:r>
              <a:rPr lang="ar-IQ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التآصر</a:t>
            </a:r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في معقدات الفلزات الانتقالية- العضوية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Occurrence of bond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tybe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in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organo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-transition metal complexes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79512" y="1904076"/>
            <a:ext cx="85395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1- العناصر الانتقالية ذات البلوك </a:t>
            </a:r>
            <a:r>
              <a:rPr lang="en-US" sz="3200" b="1" dirty="0" smtClean="0">
                <a:latin typeface="Simplified Arabic" pitchFamily="18" charset="-78"/>
                <a:cs typeface="Simplified Arabic" pitchFamily="18" charset="-78"/>
              </a:rPr>
              <a:t>d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تشبه عناصر المجموعة الرئيسية في قابليتها على تكوين اواصر سيكما </a:t>
            </a:r>
            <a:r>
              <a:rPr lang="en-US" sz="3200" b="1" dirty="0" smtClean="0">
                <a:latin typeface="Simplified Arabic" pitchFamily="18" charset="-78"/>
                <a:cs typeface="Simplified Arabic" pitchFamily="18" charset="-78"/>
              </a:rPr>
              <a:t>M-C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التي تشابه من ناحية الطول الاواصر الموجودة بين كاربون .</a:t>
            </a:r>
          </a:p>
          <a:p>
            <a:pPr algn="just"/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2- تكون لها القابلية على تكوين معقدات مع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الهيدروكاربونات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غير المشبعة.</a:t>
            </a:r>
          </a:p>
          <a:p>
            <a:pPr algn="just"/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3- اواصر </a:t>
            </a:r>
            <a:r>
              <a:rPr lang="en-US" sz="3200" b="1" dirty="0" smtClean="0">
                <a:latin typeface="Simplified Arabic" pitchFamily="18" charset="-78"/>
                <a:cs typeface="Simplified Arabic" pitchFamily="18" charset="-78"/>
              </a:rPr>
              <a:t>M-C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تنشأ بصورة اساسية من التداخل التساهمي بين نظام الكترونات باي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للهيدروكاربون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غير المشبع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واوربيتالات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الفلز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561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8839" y="548680"/>
            <a:ext cx="7058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ملخص لأنواع الاواصر في المركبات العضوية الفلزية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1186265"/>
              </p:ext>
            </p:extLst>
          </p:nvPr>
        </p:nvGraphicFramePr>
        <p:xfrm>
          <a:off x="467544" y="1151615"/>
          <a:ext cx="8136904" cy="5638375"/>
        </p:xfrm>
        <a:graphic>
          <a:graphicData uri="http://schemas.openxmlformats.org/drawingml/2006/table">
            <a:tbl>
              <a:tblPr rtl="1" firstRow="1" bandRow="1">
                <a:tableStyleId>{1FECB4D8-DB02-4DC6-A0A2-4F2EBAE1DC90}</a:tableStyleId>
              </a:tblPr>
              <a:tblGrid>
                <a:gridCol w="3092655"/>
                <a:gridCol w="5044249"/>
              </a:tblGrid>
              <a:tr h="946170">
                <a:tc>
                  <a:txBody>
                    <a:bodyPr/>
                    <a:lstStyle/>
                    <a:p>
                      <a:pPr algn="ctr" rtl="1"/>
                      <a:r>
                        <a:rPr lang="ar-IQ" sz="3600" b="1" dirty="0" smtClean="0">
                          <a:solidFill>
                            <a:srgbClr val="FF0000"/>
                          </a:solidFill>
                        </a:rPr>
                        <a:t>مركبات</a:t>
                      </a:r>
                      <a:r>
                        <a:rPr lang="ar-IQ" sz="3600" b="1" baseline="0" dirty="0" smtClean="0">
                          <a:solidFill>
                            <a:srgbClr val="FF0000"/>
                          </a:solidFill>
                        </a:rPr>
                        <a:t> ايونية</a:t>
                      </a:r>
                      <a:endParaRPr lang="ar-IQ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3600" b="1" dirty="0" smtClean="0">
                          <a:solidFill>
                            <a:srgbClr val="FF0000"/>
                          </a:solidFill>
                        </a:rPr>
                        <a:t>مركبات تساهمية ناقصة الكتروناً</a:t>
                      </a:r>
                    </a:p>
                    <a:p>
                      <a:pPr algn="ctr" rtl="1"/>
                      <a:endParaRPr lang="ar-IQ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06863">
                <a:tc>
                  <a:txBody>
                    <a:bodyPr/>
                    <a:lstStyle/>
                    <a:p>
                      <a:pPr rtl="1"/>
                      <a:r>
                        <a:rPr lang="ar-IQ" sz="2400" b="1" dirty="0" smtClean="0"/>
                        <a:t>العناصر الاكثر ايجابية كهربائية تكون مفضلة عندما يكون </a:t>
                      </a:r>
                      <a:r>
                        <a:rPr lang="ar-IQ" sz="2400" b="1" dirty="0" err="1" smtClean="0"/>
                        <a:t>الانيون</a:t>
                      </a:r>
                      <a:r>
                        <a:rPr lang="ar-IQ" sz="2400" b="1" dirty="0" smtClean="0"/>
                        <a:t> العضوي المقابل مستقراً.</a:t>
                      </a:r>
                      <a:endParaRPr lang="ar-IQ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b="1" dirty="0" smtClean="0"/>
                        <a:t>اواصر متعددة المركز مستخدمة الكاربون .</a:t>
                      </a:r>
                      <a:r>
                        <a:rPr lang="ar-IQ" sz="2400" b="1" baseline="0" dirty="0" smtClean="0"/>
                        <a:t> ذرة الكاربون المقترنة بذرتي فلز او اكثر في </a:t>
                      </a:r>
                      <a:r>
                        <a:rPr lang="ar-IQ" sz="2400" b="1" baseline="0" dirty="0" err="1" smtClean="0"/>
                        <a:t>اوربيتالات</a:t>
                      </a:r>
                      <a:r>
                        <a:rPr lang="ar-IQ" sz="2400" b="1" baseline="0" dirty="0" smtClean="0"/>
                        <a:t> جزيئية متعددة المركز. العناصر ذات الايجابية الكهربائية حيث </a:t>
                      </a:r>
                      <a:r>
                        <a:rPr lang="ar-IQ" sz="2400" b="1" baseline="0" dirty="0" err="1" smtClean="0"/>
                        <a:t>الكاتيونات</a:t>
                      </a:r>
                      <a:r>
                        <a:rPr lang="ar-IQ" sz="2400" b="1" baseline="0" dirty="0" smtClean="0"/>
                        <a:t> سوف تكون قوية الاستقطابية.</a:t>
                      </a:r>
                      <a:endParaRPr lang="ar-IQ" sz="2400" b="1" dirty="0"/>
                    </a:p>
                  </a:txBody>
                  <a:tcPr/>
                </a:tc>
              </a:tr>
              <a:tr h="731095">
                <a:tc>
                  <a:txBody>
                    <a:bodyPr/>
                    <a:lstStyle/>
                    <a:p>
                      <a:pPr algn="ctr" rtl="1"/>
                      <a:r>
                        <a:rPr lang="ar-IQ" sz="3600" b="1" dirty="0" err="1" smtClean="0">
                          <a:solidFill>
                            <a:srgbClr val="FF0000"/>
                          </a:solidFill>
                        </a:rPr>
                        <a:t>تآصر</a:t>
                      </a:r>
                      <a:r>
                        <a:rPr lang="ar-IQ" sz="3600" b="1" dirty="0" smtClean="0">
                          <a:solidFill>
                            <a:srgbClr val="FF0000"/>
                          </a:solidFill>
                        </a:rPr>
                        <a:t> - سيكما</a:t>
                      </a:r>
                      <a:endParaRPr lang="ar-IQ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3600" b="1" dirty="0" err="1" smtClean="0">
                          <a:solidFill>
                            <a:srgbClr val="FF0000"/>
                          </a:solidFill>
                        </a:rPr>
                        <a:t>تآصر</a:t>
                      </a:r>
                      <a:r>
                        <a:rPr lang="ar-IQ" sz="3600" b="1" dirty="0" smtClean="0">
                          <a:solidFill>
                            <a:srgbClr val="FF0000"/>
                          </a:solidFill>
                        </a:rPr>
                        <a:t> - باي</a:t>
                      </a:r>
                      <a:endParaRPr lang="ar-IQ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06863">
                <a:tc>
                  <a:txBody>
                    <a:bodyPr/>
                    <a:lstStyle/>
                    <a:p>
                      <a:pPr rtl="1"/>
                      <a:r>
                        <a:rPr lang="ar-IQ" sz="2400" b="1" dirty="0" smtClean="0"/>
                        <a:t>فيما يتعلق بالخاصية التساهمية مع </a:t>
                      </a:r>
                      <a:r>
                        <a:rPr lang="ar-IQ" sz="2400" b="1" dirty="0" err="1" smtClean="0"/>
                        <a:t>ليكاندات</a:t>
                      </a:r>
                      <a:r>
                        <a:rPr lang="ar-IQ" sz="2400" b="1" dirty="0" smtClean="0"/>
                        <a:t> عضوية غير مشبعة.</a:t>
                      </a:r>
                      <a:r>
                        <a:rPr lang="ar-IQ" sz="2400" b="1" baseline="0" dirty="0" smtClean="0"/>
                        <a:t> متميزة بالنسبة للعناصر الانتقالية ذات البلوك </a:t>
                      </a:r>
                      <a:r>
                        <a:rPr lang="en-US" sz="2400" b="1" baseline="0" dirty="0" smtClean="0"/>
                        <a:t>d</a:t>
                      </a:r>
                      <a:r>
                        <a:rPr lang="ar-IQ" sz="2400" b="1" baseline="0" dirty="0" smtClean="0"/>
                        <a:t> .</a:t>
                      </a:r>
                      <a:endParaRPr lang="ar-IQ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b="1" dirty="0" smtClean="0"/>
                        <a:t>اواصر تساهمية بحته من مركزين </a:t>
                      </a:r>
                      <a:r>
                        <a:rPr lang="en-US" sz="2400" b="1" dirty="0" smtClean="0">
                          <a:latin typeface="Simplified Arabic" pitchFamily="18" charset="-78"/>
                          <a:cs typeface="Simplified Arabic" pitchFamily="18" charset="-78"/>
                        </a:rPr>
                        <a:t>M-C</a:t>
                      </a:r>
                      <a:r>
                        <a:rPr lang="ar-IQ" sz="2400" b="1" dirty="0" smtClean="0">
                          <a:latin typeface="Simplified Arabic" pitchFamily="18" charset="-78"/>
                          <a:cs typeface="Simplified Arabic" pitchFamily="18" charset="-78"/>
                        </a:rPr>
                        <a:t> تحدث مع جميع</a:t>
                      </a:r>
                      <a:r>
                        <a:rPr lang="ar-IQ" sz="2400" b="1" baseline="0" dirty="0" smtClean="0">
                          <a:latin typeface="Simplified Arabic" pitchFamily="18" charset="-78"/>
                          <a:cs typeface="Simplified Arabic" pitchFamily="18" charset="-78"/>
                        </a:rPr>
                        <a:t> عناصر المجموعتين الاولى والثانية ماعدا ذات الايجابية الكهربائية العالية منها. كل من عناصر المجموعة الرئيسية والعناصر الانتقالية ذات البلوك </a:t>
                      </a:r>
                      <a:r>
                        <a:rPr lang="en-US" sz="2400" b="1" baseline="0" dirty="0" smtClean="0">
                          <a:latin typeface="Simplified Arabic" pitchFamily="18" charset="-78"/>
                          <a:cs typeface="Simplified Arabic" pitchFamily="18" charset="-78"/>
                        </a:rPr>
                        <a:t>d</a:t>
                      </a:r>
                      <a:r>
                        <a:rPr lang="ar-IQ" sz="2400" b="1" baseline="0" dirty="0" smtClean="0">
                          <a:latin typeface="Simplified Arabic" pitchFamily="18" charset="-78"/>
                          <a:cs typeface="Simplified Arabic" pitchFamily="18" charset="-78"/>
                        </a:rPr>
                        <a:t>.</a:t>
                      </a:r>
                      <a:endParaRPr lang="ar-IQ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70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1923" y="692696"/>
            <a:ext cx="88921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تيسر </a:t>
            </a:r>
            <a:r>
              <a:rPr lang="ar-IQ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الاوربيتالات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الالكترونية في الفلزات واشباه الفلزات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Availability of electron orbitals in metals and metalloids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79512" y="1904076"/>
            <a:ext cx="8539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يمكن تقسيم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الاوربيتالات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الى ثلاث مجاميع كما في الشكل التالي للعناصر </a:t>
            </a:r>
            <a:r>
              <a:rPr lang="en-US" sz="2400" b="1" dirty="0" err="1" smtClean="0">
                <a:latin typeface="Simplified Arabic" pitchFamily="18" charset="-78"/>
                <a:cs typeface="Simplified Arabic" pitchFamily="18" charset="-78"/>
              </a:rPr>
              <a:t>C,Si,Ti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.</a:t>
            </a:r>
            <a:endParaRPr 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25940"/>
            <a:ext cx="8496944" cy="4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0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1992" y="836711"/>
            <a:ext cx="88120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الاستقرارية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في المركبات العضوية الفلزية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The Stability of organometallic compounds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766111" y="2062589"/>
            <a:ext cx="398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المقدمة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Introduction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3528" y="2708920"/>
            <a:ext cx="85395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عند مناقشة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استقرارية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مركب ما يجب تحديد أي نوع من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الاستقرارية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. ان الوصف لمركب بكونه مستقراً قد به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الاستقرارية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الحرارية او مقاومته للمهاجمة من قبل مادة كيميائية خصوصاً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للاكسدة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او التحلل المائي. ان جميع مظاهر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الاستقرارية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تعتمد على كل من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الثيرموداينمك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(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الداينميك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الحراري) والعوامل الحركية.  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83620" y="764704"/>
            <a:ext cx="6675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الاستقرارية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الحرارية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Thermal Stability </a:t>
            </a:r>
            <a:endParaRPr lang="ar-IQ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مستطيل 2"/>
              <p:cNvSpPr/>
              <p:nvPr/>
            </p:nvSpPr>
            <p:spPr>
              <a:xfrm>
                <a:off x="107504" y="1700808"/>
                <a:ext cx="879009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حرارة تكوين مركب ما تقدم مقياساً </a:t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لاستقرارية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/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الثيرموداينميكية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.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* ان </a:t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حرارات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التكوين الواطئة لمجاميع مثيل عناصر الدورة القصيرة الاولى هي بدرجة كبيرة نتيجة لطاقات الترابط العالية لهذه العناصر في حالاتها القياسية.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هذه المعلومات تؤكد ان بعض المركبات العضوية الفلزية مستقرة </a:t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ثيرموداينميكية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في درجة حرارة المحيط مثل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sz="3200" b="1" i="0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3200" b="1" i="0" smtClean="0">
                        <a:latin typeface="Cambria Math"/>
                      </a:rPr>
                      <m:t>𝐒</m:t>
                    </m:r>
                    <m:r>
                      <a:rPr lang="en-US" sz="3200" b="1" i="0">
                        <a:latin typeface="Cambria Math"/>
                      </a:rPr>
                      <m:t>𝐥</m:t>
                    </m:r>
                  </m:oMath>
                </a14:m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sz="3200" b="1" i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3200" b="1" i="0" smtClean="0">
                        <a:latin typeface="Cambria Math"/>
                      </a:rPr>
                      <m:t>𝐁</m:t>
                    </m:r>
                  </m:oMath>
                </a14:m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) 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ان بعض مركبات عناصر المجموعة الطويلة الثالثة مثل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sz="3200" b="1" i="0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3200" b="1" i="0" smtClean="0">
                        <a:latin typeface="Cambria Math"/>
                      </a:rPr>
                      <m:t>𝐏𝐛</m:t>
                    </m:r>
                    <m:r>
                      <a:rPr lang="en-US" sz="3200" b="1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sz="3200" b="1" i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3200" b="1" i="0" smtClean="0">
                        <a:latin typeface="Cambria Math"/>
                      </a:rPr>
                      <m:t>𝐓</m:t>
                    </m:r>
                    <m:r>
                      <a:rPr lang="en-US" sz="3200" b="1" i="0">
                        <a:latin typeface="Cambria Math"/>
                      </a:rPr>
                      <m:t>𝐥</m:t>
                    </m:r>
                  </m:oMath>
                </a14:m>
                <a:r>
                  <a:rPr lang="en-US" sz="3200" b="1" dirty="0" smtClean="0">
                    <a:latin typeface="Simplified Arabic" pitchFamily="18" charset="-78"/>
                    <a:cs typeface="Simplified Arabic" pitchFamily="18" charset="-78"/>
                  </a:rPr>
                  <a:t>,</a:t>
                </a:r>
                <a:r>
                  <a:rPr lang="en-US" sz="3200" b="1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sz="3200" b="1" i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3200" b="1" i="0" smtClean="0">
                        <a:latin typeface="Cambria Math"/>
                      </a:rPr>
                      <m:t>𝐇𝐠</m:t>
                    </m:r>
                  </m:oMath>
                </a14:m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فهي غير مستقرة </a:t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لهكذا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/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تجزؤ اي انها مركبات </a:t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اندوثيرمية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( ماصة للحرارة).  </a:t>
                </a:r>
              </a:p>
            </p:txBody>
          </p:sp>
        </mc:Choice>
        <mc:Fallback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00808"/>
                <a:ext cx="8790094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3259" t="-2022" r="-1664" b="-350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4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951111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جدول حرارة تكوين بعض المشتقات العضوية الفلزية لبعض عناصر المجموعة الرئيسية</a:t>
            </a:r>
            <a:endParaRPr lang="ar-IQ" sz="2800" b="1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96" y="1844824"/>
            <a:ext cx="82227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8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مستطيل 1"/>
              <p:cNvSpPr/>
              <p:nvPr/>
            </p:nvSpPr>
            <p:spPr>
              <a:xfrm>
                <a:off x="323528" y="908720"/>
                <a:ext cx="8539590" cy="6093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ان جميع هذه المركبات </a:t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اندوثيرمية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واعداداً كثيرة غيرها تعد غير مستقرة </a:t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ثيرموداينميكيا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لتفاعلات الاتية:  </a:t>
                </a:r>
              </a:p>
              <a:p>
                <a:pPr algn="ctr"/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فلز + </a:t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هيدروكاربون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n-US" sz="2400" b="1">
                            <a:latin typeface="Cambria Math"/>
                          </a:rPr>
                          <m:t>𝐧</m:t>
                        </m:r>
                      </m:sub>
                    </m:sSub>
                    <m:r>
                      <a:rPr lang="en-US" sz="2400" b="1">
                        <a:latin typeface="Cambria Math"/>
                      </a:rPr>
                      <m:t>𝐌</m:t>
                    </m:r>
                    <m:r>
                      <a:rPr lang="en-US" sz="2400" b="1">
                        <a:latin typeface="Cambria Math"/>
                      </a:rPr>
                      <m:t> </m:t>
                    </m:r>
                  </m:oMath>
                </a14:m>
                <a:endParaRPr lang="ar-IQ" sz="2400" b="1" dirty="0" smtClean="0">
                  <a:latin typeface="Simplified Arabic" pitchFamily="18" charset="-78"/>
                  <a:cs typeface="Simplified Arabic" pitchFamily="18" charset="-78"/>
                </a:endParaRPr>
              </a:p>
              <a:p>
                <a:pPr algn="just"/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وكمثال على ذلك هو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0" smtClean="0">
                        <a:latin typeface="Cambria Math"/>
                      </a:rPr>
                      <m:t>𝐇𝐠</m:t>
                    </m:r>
                    <m:r>
                      <a:rPr lang="en-US" b="1" i="1" smtClean="0">
                        <a:latin typeface="Cambria Math"/>
                      </a:rPr>
                      <m:t>                                      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𝐂𝐇</m:t>
                        </m:r>
                      </m:e>
                      <m:sub>
                        <m:r>
                          <a:rPr lang="en-US" b="1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𝟔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b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Simplified Arabic" pitchFamily="18" charset="-78"/>
                    <a:cs typeface="Simplified Arabic" pitchFamily="18" charset="-78"/>
                  </a:rPr>
                  <a:t>+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𝐇𝐠</m:t>
                    </m:r>
                  </m:oMath>
                </a14:m>
                <a:endParaRPr lang="en-US" b="1" dirty="0">
                  <a:latin typeface="Simplified Arabic" pitchFamily="18" charset="-78"/>
                  <a:cs typeface="Simplified Arabic" pitchFamily="18" charset="-78"/>
                </a:endParaRPr>
              </a:p>
              <a:p>
                <a:pPr algn="just"/>
                <a:endParaRPr lang="ar-IQ" b="1" dirty="0" smtClean="0">
                  <a:latin typeface="Simplified Arabic" pitchFamily="18" charset="-78"/>
                  <a:cs typeface="Simplified Arabic" pitchFamily="18" charset="-78"/>
                </a:endParaRPr>
              </a:p>
              <a:p>
                <a:pPr algn="just"/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لان هذه المركبات غير قابلة للفصل بعد تحضيرها.</a:t>
                </a:r>
              </a:p>
              <a:p>
                <a:pPr algn="just"/>
                <a:endParaRPr lang="ar-IQ" sz="2400" b="1" dirty="0">
                  <a:latin typeface="Simplified Arabic" pitchFamily="18" charset="-78"/>
                  <a:cs typeface="Simplified Arabic" pitchFamily="18" charset="-78"/>
                </a:endParaRPr>
              </a:p>
              <a:p>
                <a:pPr algn="just"/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ونلاحظ هناك بعض الحالات تكون مقاومة للتجزؤ الحراري؟</a:t>
                </a:r>
              </a:p>
              <a:p>
                <a:pPr algn="just"/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بالاضافة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الى التغير المناسب في الطاقة الحرة للتجزؤ فأن سير التفاعل </a:t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الواطيء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الطاقة تماماً يجب ان يتوفر لكي يحدث بمعدل قابل للقياس.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الآصرة اسهل عند وجود </a:t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اوربيتالات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فارغة واطئة الموقع في ذرة الفلز.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ان طاقة التنشيط في بعض المركبات تعتمد بصورة نوعية على قوة الآصرة فلز-كاربون الى حد يعزى الى درجة تكسر الآصرة في الحالة الانتقالية.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في كل من عمليتي التفكك متماثل </a:t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الجزئين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والتفكك غير متماثل </a:t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الجزئين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, تكون اجزاء الكاربون اعتيادياً فعالة جداً وتكون نواتج مستقرة بسهولة.  </a:t>
                </a:r>
                <a:endParaRPr lang="ar-IQ" sz="2400" b="1" dirty="0">
                  <a:latin typeface="Simplified Arabic" pitchFamily="18" charset="-78"/>
                  <a:cs typeface="Simplified Arabic" pitchFamily="18" charset="-78"/>
                </a:endParaRPr>
              </a:p>
              <a:p>
                <a:pPr algn="just"/>
                <a:endParaRPr lang="ar-IQ" b="1" dirty="0" smtClean="0">
                  <a:latin typeface="Simplified Arabic" pitchFamily="18" charset="-78"/>
                  <a:cs typeface="Simplified Arabic" pitchFamily="18" charset="-78"/>
                </a:endParaRPr>
              </a:p>
            </p:txBody>
          </p:sp>
        </mc:Choice>
        <mc:Fallback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539590" cy="6093976"/>
              </a:xfrm>
              <a:prstGeom prst="rect">
                <a:avLst/>
              </a:prstGeom>
              <a:blipFill rotWithShape="1">
                <a:blip r:embed="rId2"/>
                <a:stretch>
                  <a:fillRect l="-2213" t="-800" r="-114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رابط كسهم مستقيم 4"/>
          <p:cNvCxnSpPr/>
          <p:nvPr/>
        </p:nvCxnSpPr>
        <p:spPr>
          <a:xfrm>
            <a:off x="3491880" y="1916832"/>
            <a:ext cx="11014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3093558" y="2564904"/>
            <a:ext cx="11014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17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-54194" y="1124743"/>
            <a:ext cx="918040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الكيمياء العضوية الفلزية</a:t>
            </a:r>
            <a:endParaRPr lang="ar-IQ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48994" y="2752672"/>
            <a:ext cx="81740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Organo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Metallic Chemistry</a:t>
            </a:r>
            <a:endParaRPr lang="ar-IQ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692" y="3656502"/>
            <a:ext cx="3232349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56502"/>
            <a:ext cx="2952328" cy="286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92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14982" y="764704"/>
            <a:ext cx="8212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الاستقرارية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تجاه الأكسدة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Stability to oxidation </a:t>
            </a:r>
            <a:endParaRPr lang="ar-IQ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مستطيل 2"/>
              <p:cNvSpPr/>
              <p:nvPr/>
            </p:nvSpPr>
            <p:spPr>
              <a:xfrm>
                <a:off x="107504" y="1700808"/>
                <a:ext cx="8790094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ان جميع المركبات العضوية تعد غير مستقرة </a:t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ثيرموداينميكياً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تجاه الاكسدة.</a:t>
                </a:r>
              </a:p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ان القوة المنشطة تكون مجهزة بواسطة الطاقات الحرة السالبة الكبيرة لتكوين اوكسيد الفلز وثنائي اوكسيد الكاربون والماء.</a:t>
                </a:r>
              </a:p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الكثير منها غير مستقرة حركياً تجاه الاكسدة في درجة حرارة المحيط.</a:t>
                </a:r>
              </a:p>
              <a:p>
                <a:pPr marL="457200" indent="-457200" algn="just">
                  <a:buFont typeface="Arial" pitchFamily="34" charset="0"/>
                  <a:buChar char="•"/>
                </a:pP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ان عدم </a:t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الاستقرارية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الحركية تجاه الاكسدة قد تكون مصحوباً بوجود </a:t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اوربيتالات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واطئة الموقع فارغة, مثل </a:t>
                </a:r>
                <a:r>
                  <a:rPr lang="en-US" sz="3200" b="1" dirty="0" smtClean="0">
                    <a:latin typeface="Simplified Arabic" pitchFamily="18" charset="-78"/>
                    <a:cs typeface="Simplified Arabic" pitchFamily="18" charset="-78"/>
                  </a:rPr>
                  <a:t>5p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في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sz="3200" b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3200" b="1" i="0" smtClean="0">
                        <a:latin typeface="Cambria Math"/>
                      </a:rPr>
                      <m:t>𝐈𝐧</m:t>
                    </m:r>
                  </m:oMath>
                </a14:m>
                <a:endParaRPr lang="ar-IQ" sz="3200" b="1" dirty="0" smtClean="0">
                  <a:latin typeface="Simplified Arabic" pitchFamily="18" charset="-78"/>
                  <a:cs typeface="Simplified Arabic" pitchFamily="18" charset="-78"/>
                </a:endParaRPr>
              </a:p>
            </p:txBody>
          </p:sp>
        </mc:Choice>
        <mc:Fallback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00808"/>
                <a:ext cx="8790094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3259" t="-2269" r="-1664" b="-438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30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80528" y="764704"/>
            <a:ext cx="9268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الاستقرارية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تجاه التحلل المائي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Stability to hydrolysis </a:t>
            </a:r>
            <a:endParaRPr lang="ar-IQ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504" y="1700808"/>
            <a:ext cx="87900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ان التحلل المائي لمركب عضوي فلزي ما كثيراً ما يشتمل على مهاجمة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نيوكليوفيلية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من قبل الماء ومن ثم تتسهل العملية اكثر عند وجود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الاوربيتالات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واطئة الموقع فارغة في ذرة الفلز.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المشتقات العضوية لعناصر المجموعتين الاولى والثانية والعناصر </a:t>
            </a:r>
            <a:r>
              <a:rPr lang="en-US" sz="3200" b="1" dirty="0" err="1" smtClean="0">
                <a:latin typeface="Simplified Arabic" pitchFamily="18" charset="-78"/>
                <a:cs typeface="Simplified Arabic" pitchFamily="18" charset="-78"/>
              </a:rPr>
              <a:t>In,Ga,Al,Cd</a:t>
            </a:r>
            <a:r>
              <a:rPr lang="en-US" sz="3200" b="1" dirty="0" smtClean="0">
                <a:latin typeface="Simplified Arabic" pitchFamily="18" charset="-78"/>
                <a:cs typeface="Simplified Arabic" pitchFamily="18" charset="-78"/>
              </a:rPr>
              <a:t>, Zn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تتحل مائياً بسهولة.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ان سرعة التحلل المائي تعتمد على استقطاب الآصرة </a:t>
            </a:r>
            <a:r>
              <a:rPr lang="en-US" sz="3200" b="1" dirty="0" smtClean="0">
                <a:latin typeface="Simplified Arabic" pitchFamily="18" charset="-78"/>
                <a:cs typeface="Simplified Arabic" pitchFamily="18" charset="-78"/>
              </a:rPr>
              <a:t>M-C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ان الكيلات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واريلات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عناصر المجموعتين الرابعة والخامسة تعتبر مستقرة تجاه التحلل المائي.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ان الغالبية العظمى من المشتقات العضوية المتعادلة للفلزات الانتقالية تعتبر خاملة تجاه التحلل المائي. </a:t>
            </a:r>
          </a:p>
        </p:txBody>
      </p:sp>
    </p:spTree>
    <p:extLst>
      <p:ext uri="{BB962C8B-B14F-4D97-AF65-F5344CB8AC3E}">
        <p14:creationId xmlns:p14="http://schemas.microsoft.com/office/powerpoint/2010/main" xmlns="" val="39924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3213" y="764704"/>
            <a:ext cx="87014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صفات عامة بخصوص </a:t>
            </a:r>
            <a:r>
              <a:rPr lang="ar-IQ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الاستقرارية</a:t>
            </a:r>
            <a:r>
              <a:rPr lang="ar-IQ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: الاغلفة المملؤة </a:t>
            </a:r>
            <a:r>
              <a:rPr lang="ar-IQ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بالالكترونات</a:t>
            </a:r>
            <a:endParaRPr lang="ar-IQ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General features relating to stability: filled shells of electrons</a:t>
            </a:r>
            <a:endParaRPr lang="ar-IQ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4490" y="2132856"/>
            <a:ext cx="87900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كيمياء الكاربون تكون موجهة بواسطة عوامل الحركة مثل    1- الماس يمكن ان يتغير لحظياً الى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كرافيت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.                2-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الاستلين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الى بنزين بدرجة حرارة المحيط وتحت الضغط الجوي الاعتيادي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معظم المركبات العضوية تقريباً تعد غير مستقرة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ثيرمودانيميكياً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تجاه الاكسدة.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تتواجد بحضور الهواء فقط بسبب عدم توفر ميكانيكية اكسدة مناسبة ذات طاقة واطئة.</a:t>
            </a:r>
          </a:p>
        </p:txBody>
      </p:sp>
    </p:spTree>
    <p:extLst>
      <p:ext uri="{BB962C8B-B14F-4D97-AF65-F5344CB8AC3E}">
        <p14:creationId xmlns:p14="http://schemas.microsoft.com/office/powerpoint/2010/main" xmlns="" val="33942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26876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شكراً لحسن اصغائكم اساتذتي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</a:br>
            <a:r>
              <a:rPr lang="ar-IQ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اتمنى ان يكون العرض قد اعجبكم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20897" y="4849933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اعداد الطالب</a:t>
            </a:r>
          </a:p>
          <a:p>
            <a:pPr algn="ctr"/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علاء عدنان بدر</a:t>
            </a:r>
            <a:endParaRPr lang="ar-IQ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2040" y="3063687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Thank you for Listening</a:t>
            </a:r>
            <a:endParaRPr lang="ar-IQ" sz="54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ctr"/>
            <a:endParaRPr lang="ar-SA" sz="5400" b="1" dirty="0">
              <a:ln/>
              <a:solidFill>
                <a:srgbClr val="0BD0D9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1856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0227" y="1760041"/>
            <a:ext cx="85998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تعد الكيمياء العضوية الفلزية احد حقول الكيمياء التي تعنى بالمركبات التي تحتوي على جزء عضوي من جانب وعلى فلز    من الجانب الآخر.</a:t>
            </a:r>
          </a:p>
          <a:p>
            <a:pPr algn="just"/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وبالنظر لأهمية هذه المركبات في الصناعة والزراعة والطب ولتزايد هذه الأهمية في السنوات الاخيرة خاصة , اصبح اهتمام الباحثين متجهاً بصورة اساسية نحو هذا الحقل من الكيمياء</a:t>
            </a:r>
          </a:p>
          <a:p>
            <a:pPr algn="just"/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سوف نهتم بخواص مركبات حاوية على أواصر فلز- كاربون, وعلى الرغم من ان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سيانيدات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,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كاربونيلات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200" b="1" dirty="0" err="1" smtClean="0">
                <a:latin typeface="Simplified Arabic" pitchFamily="18" charset="-78"/>
                <a:cs typeface="Simplified Arabic" pitchFamily="18" charset="-78"/>
              </a:rPr>
              <a:t>وكاربيدات</a:t>
            </a:r>
            <a:r>
              <a:rPr lang="ar-IQ" sz="3200" b="1" dirty="0" smtClean="0">
                <a:latin typeface="Simplified Arabic" pitchFamily="18" charset="-78"/>
                <a:cs typeface="Simplified Arabic" pitchFamily="18" charset="-78"/>
              </a:rPr>
              <a:t> الفلز تحتوي على اواصر فاز – كاربون فأنها تحتسب مركبات عضوية فلزية</a:t>
            </a:r>
            <a:endParaRPr lang="ar-IQ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49097" y="836712"/>
            <a:ext cx="1819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المقدمة</a:t>
            </a:r>
            <a:endParaRPr lang="ar-IQ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AutoShape 2" descr="ÙØªÙØ¬Ø© Ø¨Ø­Ø« Ø§ÙØµÙØ± Ø¹Ù Ø§ÙÙÙÙÙÙÙÙ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8417681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281203" y="764704"/>
            <a:ext cx="6680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خلفية </a:t>
            </a:r>
            <a:r>
              <a:rPr lang="ar-IQ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تأريخية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Historical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backround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1358647"/>
            <a:ext cx="8441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Simplified Arabic" pitchFamily="18" charset="-78"/>
                <a:cs typeface="Simplified Arabic" pitchFamily="18" charset="-78"/>
              </a:rPr>
              <a:t>1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- عرفت بعض المركبات العضوية الفلزية منذ قرن أو اكثر مثل الكيلات الخارصين , الزئبق والزرنيخ.</a:t>
            </a:r>
          </a:p>
          <a:p>
            <a:pPr algn="just"/>
            <a:r>
              <a:rPr lang="en-US" sz="2400" b="1" dirty="0" smtClean="0">
                <a:latin typeface="Simplified Arabic" pitchFamily="18" charset="-78"/>
                <a:cs typeface="Simplified Arabic" pitchFamily="18" charset="-78"/>
              </a:rPr>
              <a:t>2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دراسة المركبات العضوية الفلزية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ساهمت بشكل مهم في الكيمياء النظرية والتطبيقية.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AutoShape 2" descr="ÙØªÙØ¬Ø© Ø¨Ø­Ø« Ø§ÙØµÙØ± Ø¹Ù Ø§ÙÙÙÙÙÙÙÙ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" name="مستطيل 5"/>
          <p:cNvSpPr/>
          <p:nvPr/>
        </p:nvSpPr>
        <p:spPr>
          <a:xfrm>
            <a:off x="135978" y="3068960"/>
            <a:ext cx="886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س/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ما الذي قاد العالم </a:t>
            </a:r>
            <a:r>
              <a:rPr lang="ar-IQ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فرانكلاند</a:t>
            </a:r>
            <a:r>
              <a:rPr lang="ar-IQ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إلى عمل أول تصريح واضح لنظرية التكافؤ وماذا اقترح؟</a:t>
            </a:r>
            <a:endParaRPr lang="ar-IQ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3569" y="3531987"/>
            <a:ext cx="81610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ج/ تحضير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واستصقاء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خواص يوديد الخارصين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الاثيلي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وثنائي اثيل الخارصين.</a:t>
            </a: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اقترح فيه بأن لكل عنصر قدرة اتحاد محدودة وواضحة. تحضير الفيروسين        </a:t>
            </a:r>
            <a:r>
              <a:rPr lang="en-US" sz="24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l-GR" sz="2400" b="1" dirty="0" smtClean="0">
                <a:latin typeface="Times New Roman"/>
                <a:cs typeface="Times New Roman"/>
              </a:rPr>
              <a:t>π</a:t>
            </a:r>
            <a:r>
              <a:rPr lang="en-US" sz="2400" b="1" dirty="0" smtClean="0">
                <a:latin typeface="Times New Roman"/>
                <a:cs typeface="Times New Roman"/>
              </a:rPr>
              <a:t>-C5H5)2Fe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فتح حقلاً متنوعاً في مجال البحث, وكذلك اكتشاف هاليدات المغنيسيوم (كواشف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كرينيارد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) التي تعد نواتج وسطية متعددة الاستعمالات وسهلة التعامل في تحضير مركبات عضوية وعضوية فلزية معقدة.</a:t>
            </a: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واكتشفت طريقة صناعية لتحضير هاليدات السيليكون العضوية</a:t>
            </a: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من السيليكون والهاليدات العضوية التي تعد نواتج وسطية</a:t>
            </a:r>
          </a:p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في صناعة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متبلمر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السيليكون. 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" name="AutoShape 2" descr="نتيجة بحث الصور عن الفيروسين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8" name="AutoShape 4" descr="نتيجة بحث الصور عن الفيروسين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55481"/>
            <a:ext cx="16097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518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مستطيل 2"/>
              <p:cNvSpPr/>
              <p:nvPr/>
            </p:nvSpPr>
            <p:spPr>
              <a:xfrm>
                <a:off x="539552" y="1637943"/>
                <a:ext cx="8280920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1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- معظم المركبات العضوية الفلزية تشابه إلى حد ما المركبات العضوية          في خواصها الفيزيائية.</a:t>
                </a:r>
              </a:p>
              <a:p>
                <a:pPr algn="just"/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2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- الكثير منها يمتلك تراكيب جزيئية متميزة.</a:t>
                </a:r>
              </a:p>
              <a:p>
                <a:pPr algn="just"/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3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- توجد في درجات الحرارة الاعتيادية على شكل بلورات ذات درجة انصهار واطئة أو سوائل أو غازات.</a:t>
                </a:r>
              </a:p>
              <a:p>
                <a:pPr algn="just"/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4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- تذوب في المذيبات العضوية الضعيفة الاستقطاب مثل </a:t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التولوين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/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والايثرات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/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والكحولات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.</a:t>
                </a:r>
              </a:p>
              <a:p>
                <a:pPr algn="just"/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5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- خواصها الكيميائية متغيرة بشكل كبير.</a:t>
                </a:r>
              </a:p>
              <a:p>
                <a:pPr algn="just"/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6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- </a:t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الاستقرارية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الحرارية تعتمد على تركيبها الكيميائي مثل رباعي مثيل السيليكون </a:t>
                </a:r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(Me4Si)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لا يتغير حتى بعد تسخينه الى درجة </a:t>
                </a:r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500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Simplified Arabic" pitchFamily="18" charset="-78"/>
                      </a:rPr>
                      <m:t>℃</m:t>
                    </m:r>
                  </m:oMath>
                </a14:m>
                <a:r>
                  <a:rPr lang="ar-IQ" b="1" dirty="0" smtClean="0">
                    <a:latin typeface="Simplified Arabic" pitchFamily="18" charset="-78"/>
                    <a:cs typeface="Simplified Arabic" pitchFamily="18" charset="-78"/>
                  </a:rPr>
                  <a:t/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ولعدة ايام.</a:t>
                </a:r>
              </a:p>
              <a:p>
                <a:pPr algn="just"/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7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- تختلف في </a:t>
                </a:r>
                <a:r>
                  <a:rPr lang="ar-IQ" sz="2400" b="1" dirty="0" err="1" smtClean="0">
                    <a:latin typeface="Simplified Arabic" pitchFamily="18" charset="-78"/>
                    <a:cs typeface="Simplified Arabic" pitchFamily="18" charset="-78"/>
                  </a:rPr>
                  <a:t>استقراريتها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الحركية تجاه الاكسدة مثل </a:t>
                </a:r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Me4Si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لا يهاجم من قبل اوكسجين الهواء عند درجة حرارة المحيط في حين أن </a:t>
                </a:r>
                <a:r>
                  <a:rPr lang="en-US" sz="2400" b="1" dirty="0" smtClean="0">
                    <a:latin typeface="Simplified Arabic" pitchFamily="18" charset="-78"/>
                    <a:cs typeface="Simplified Arabic" pitchFamily="18" charset="-78"/>
                  </a:rPr>
                  <a:t>Me3B</a:t>
                </a:r>
                <a:r>
                  <a:rPr lang="ar-IQ" sz="2400" b="1" dirty="0" smtClean="0">
                    <a:latin typeface="Simplified Arabic" pitchFamily="18" charset="-78"/>
                    <a:cs typeface="Simplified Arabic" pitchFamily="18" charset="-78"/>
                  </a:rPr>
                  <a:t> يحترق بشدة في الهواء.</a:t>
                </a:r>
                <a:endParaRPr lang="ar-IQ" sz="2400" b="1" dirty="0">
                  <a:latin typeface="Simplified Arabic" pitchFamily="18" charset="-78"/>
                  <a:cs typeface="Simplified Arabic" pitchFamily="18" charset="-78"/>
                </a:endParaRPr>
              </a:p>
            </p:txBody>
          </p:sp>
        </mc:Choice>
        <mc:Fallback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37943"/>
                <a:ext cx="8280920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12813" t="-998" r="-1178" b="-199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 5"/>
          <p:cNvSpPr/>
          <p:nvPr/>
        </p:nvSpPr>
        <p:spPr>
          <a:xfrm>
            <a:off x="2649368" y="764704"/>
            <a:ext cx="3943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الخواص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Properties </a:t>
            </a:r>
            <a:endParaRPr lang="ar-IQ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26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06799" y="980728"/>
            <a:ext cx="88024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تصنيف المركبات العضوية الفلزية على اساس نوع الآصرة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Classification of organometallic compounds by bond type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11560" y="2276872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* تصنف المركبات العضوية الفلزية على اساس نوع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التآصر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     فلز- كاربون التي تحتويه.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يعتبر الكاربون عنصر معتدل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السالبية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الكهربائية </a:t>
            </a:r>
            <a:r>
              <a:rPr lang="en-US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2.5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        حسب مقياس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باولنك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يكون الكاربون أواصر أيونية لكن فقط من عنصر ذو ايجابية كهربائية عالية جداً, لكنه يكون أواصر تساهمية مع عناصر أخرى بواسطة الزوج الالكتروني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للتساهم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sz="28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011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120764" y="663078"/>
            <a:ext cx="4875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implified Arabic" pitchFamily="18" charset="-78"/>
                <a:cs typeface="Simplified Arabic" pitchFamily="18" charset="-78"/>
              </a:rPr>
              <a:t>تقسيم الجدول الدوري</a:t>
            </a:r>
            <a:endParaRPr lang="ar-IQ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1455" y="2132856"/>
            <a:ext cx="6113667" cy="386707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55576" y="5301208"/>
            <a:ext cx="182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منطقة ايونية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074641" y="3068960"/>
            <a:ext cx="1635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منطقة تساهمية متطايرة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67903" y="1743199"/>
            <a:ext cx="4248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منطقة تساهمية ذات نقص الكتروني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27878" y="5979628"/>
            <a:ext cx="3576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منطقة شبيه بالفلز أو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خلالية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10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88365" y="836712"/>
            <a:ext cx="88392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الأواصر التساهمية ذات الالكترونين وذات المركزين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Covalent, two-center, two electron bonds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مستطيل 5"/>
              <p:cNvSpPr/>
              <p:nvPr/>
            </p:nvSpPr>
            <p:spPr>
              <a:xfrm>
                <a:off x="611560" y="2348880"/>
                <a:ext cx="7992888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* أن ابسط نوع من أواصر فلز- كاربون تتألف بصورة اساسية من آصرة الكترونين تساهمية مفردة </a:t>
                </a:r>
                <a:r>
                  <a:rPr lang="en-US" sz="3200" b="1" dirty="0" smtClean="0">
                    <a:latin typeface="Simplified Arabic" pitchFamily="18" charset="-78"/>
                    <a:cs typeface="Simplified Arabic" pitchFamily="18" charset="-78"/>
                  </a:rPr>
                  <a:t>M-C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معتمدة على </a:t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السالبية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الكهربائية للفلز </a:t>
                </a:r>
                <a:r>
                  <a:rPr lang="en-US" sz="3200" b="1" dirty="0" smtClean="0">
                    <a:latin typeface="Simplified Arabic" pitchFamily="18" charset="-78"/>
                    <a:cs typeface="Simplified Arabic" pitchFamily="18" charset="-78"/>
                  </a:rPr>
                  <a:t>M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 حيث أن اختلافاً شاسعاً في الخواص الأيونية </a:t>
                </a:r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لهكذا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اواصر ممكن أن يحصل.</a:t>
                </a:r>
              </a:p>
              <a:p>
                <a:pPr algn="just"/>
                <a:r>
                  <a:rPr lang="ar-IQ" sz="3200" b="1" dirty="0" err="1" smtClean="0">
                    <a:latin typeface="Simplified Arabic" pitchFamily="18" charset="-78"/>
                    <a:cs typeface="Simplified Arabic" pitchFamily="18" charset="-78"/>
                  </a:rPr>
                  <a:t>فالاواصر</a:t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تتغير من أيونية بحته في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𝐏</m:t>
                    </m:r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𝐡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b>
                    </m:sSub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𝐍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ar-IQ" sz="3200" dirty="0" smtClean="0"/>
                  <a:t/>
                </a:r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الى تساهمية صرفة مثل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𝐁</m:t>
                    </m:r>
                    <m:r>
                      <a:rPr lang="en-US" sz="3200" b="1" i="1">
                        <a:latin typeface="Cambria Math"/>
                      </a:rPr>
                      <m:t>−</m:t>
                    </m:r>
                    <m:r>
                      <a:rPr lang="en-US" sz="3200" b="1" i="1">
                        <a:latin typeface="Cambria Math"/>
                      </a:rPr>
                      <m:t>𝐂</m:t>
                    </m:r>
                  </m:oMath>
                </a14:m>
                <a:r>
                  <a:rPr lang="ar-IQ" sz="3200" b="1" dirty="0" smtClean="0">
                    <a:latin typeface="Simplified Arabic" pitchFamily="18" charset="-78"/>
                    <a:cs typeface="Simplified Arabic" pitchFamily="18" charset="-78"/>
                  </a:rPr>
                  <a:t> في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𝐌𝐞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3200" b="1" i="1">
                        <a:latin typeface="Cambria Math"/>
                      </a:rPr>
                      <m:t>𝐁</m:t>
                    </m:r>
                  </m:oMath>
                </a14:m>
                <a:endParaRPr lang="en-US" sz="3200" dirty="0"/>
              </a:p>
              <a:p>
                <a:pPr algn="just"/>
                <a:endParaRPr lang="ar-IQ" sz="3200" b="1" dirty="0">
                  <a:latin typeface="Simplified Arabic" pitchFamily="18" charset="-78"/>
                  <a:cs typeface="Simplified Arabic" pitchFamily="18" charset="-78"/>
                </a:endParaRPr>
              </a:p>
            </p:txBody>
          </p:sp>
        </mc:Choice>
        <mc:Fallback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48880"/>
                <a:ext cx="7992888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4645" t="-2238" r="-198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680891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63287" y="764704"/>
            <a:ext cx="5315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طاقات الاصرة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Bond energies </a:t>
            </a:r>
            <a:endParaRPr lang="ar-IQ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4355" y="2174360"/>
            <a:ext cx="8539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جدول معدل طاقات تفك اصرة فلز-كاربون (كيلو سعرة/ مول) ودرجات الغليان</a:t>
            </a:r>
            <a:endParaRPr lang="ar-IQ" sz="2400" b="1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484" y="2616467"/>
            <a:ext cx="7049484" cy="4124901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51431" y="1527175"/>
            <a:ext cx="8539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ان طاقة الاصرة المفردة </a:t>
            </a:r>
            <a:r>
              <a:rPr lang="en-US" sz="2400" b="1" dirty="0" smtClean="0">
                <a:latin typeface="Simplified Arabic" pitchFamily="18" charset="-78"/>
                <a:cs typeface="Simplified Arabic" pitchFamily="18" charset="-78"/>
              </a:rPr>
              <a:t>M-C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في المركبات المختلفة قد جمعت في الجدول التالي: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6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1738</TotalTime>
  <Words>932</Words>
  <Application>Microsoft Office PowerPoint</Application>
  <PresentationFormat>عرض على الشاشة (3:4)‏</PresentationFormat>
  <Paragraphs>85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Company>Enjoy My Fine Releases.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InteL</dc:creator>
  <cp:lastModifiedBy>rosex</cp:lastModifiedBy>
  <cp:revision>211</cp:revision>
  <cp:lastPrinted>2019-08-19T11:13:57Z</cp:lastPrinted>
  <dcterms:created xsi:type="dcterms:W3CDTF">2019-06-20T05:56:02Z</dcterms:created>
  <dcterms:modified xsi:type="dcterms:W3CDTF">2022-09-18T16:13:32Z</dcterms:modified>
</cp:coreProperties>
</file>